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69" r:id="rId2"/>
    <p:sldId id="268" r:id="rId3"/>
    <p:sldId id="263" r:id="rId4"/>
    <p:sldId id="26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howGuides="1">
      <p:cViewPr varScale="1">
        <p:scale>
          <a:sx n="68" d="100"/>
          <a:sy n="68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B9424-1C1C-489B-A221-68891957BD85}" type="doc">
      <dgm:prSet loTypeId="urn:microsoft.com/office/officeart/2005/8/layout/venn1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cs-CZ"/>
        </a:p>
      </dgm:t>
    </dgm:pt>
    <dgm:pt modelId="{EE412326-F3E1-44D4-A78B-FF0608E364C1}">
      <dgm:prSet/>
      <dgm:spPr/>
      <dgm:t>
        <a:bodyPr/>
        <a:lstStyle/>
        <a:p>
          <a:pPr rtl="0"/>
          <a:r>
            <a:rPr lang="cs-CZ" b="1" baseline="0" dirty="0"/>
            <a:t>Podzimní měsíce jsou září, říjen, listopad.</a:t>
          </a:r>
          <a:endParaRPr lang="cs-CZ" b="1" dirty="0"/>
        </a:p>
      </dgm:t>
    </dgm:pt>
    <dgm:pt modelId="{B7C757B6-F8FD-402C-85CE-F56CBE220998}" type="parTrans" cxnId="{547B601C-4625-40D6-AE54-3E21241FAC60}">
      <dgm:prSet/>
      <dgm:spPr/>
      <dgm:t>
        <a:bodyPr/>
        <a:lstStyle/>
        <a:p>
          <a:endParaRPr lang="cs-CZ"/>
        </a:p>
      </dgm:t>
    </dgm:pt>
    <dgm:pt modelId="{46B8864E-C64F-4C88-AA08-56C40699666B}" type="sibTrans" cxnId="{547B601C-4625-40D6-AE54-3E21241FAC60}">
      <dgm:prSet/>
      <dgm:spPr/>
      <dgm:t>
        <a:bodyPr/>
        <a:lstStyle/>
        <a:p>
          <a:endParaRPr lang="cs-CZ"/>
        </a:p>
      </dgm:t>
    </dgm:pt>
    <dgm:pt modelId="{F33BC42F-4616-46F5-976A-C1EBFF7C713A}">
      <dgm:prSet/>
      <dgm:spPr/>
      <dgm:t>
        <a:bodyPr/>
        <a:lstStyle/>
        <a:p>
          <a:pPr rtl="0"/>
          <a:r>
            <a:rPr lang="cs-CZ" b="1" baseline="0" dirty="0"/>
            <a:t>Podzim začíná 22. nebo        23. září</a:t>
          </a:r>
          <a:r>
            <a:rPr lang="cs-CZ" baseline="0" dirty="0"/>
            <a:t>. </a:t>
          </a:r>
          <a:endParaRPr lang="cs-CZ" dirty="0"/>
        </a:p>
      </dgm:t>
    </dgm:pt>
    <dgm:pt modelId="{54C65ACB-8F9A-49E5-A963-7F7FA7E73477}" type="parTrans" cxnId="{B9C7B583-DBCC-4016-962A-4D495936CE59}">
      <dgm:prSet/>
      <dgm:spPr/>
      <dgm:t>
        <a:bodyPr/>
        <a:lstStyle/>
        <a:p>
          <a:endParaRPr lang="cs-CZ"/>
        </a:p>
      </dgm:t>
    </dgm:pt>
    <dgm:pt modelId="{996ABA94-43C7-4117-84D9-0E15801F893B}" type="sibTrans" cxnId="{B9C7B583-DBCC-4016-962A-4D495936CE59}">
      <dgm:prSet/>
      <dgm:spPr/>
      <dgm:t>
        <a:bodyPr/>
        <a:lstStyle/>
        <a:p>
          <a:endParaRPr lang="cs-CZ"/>
        </a:p>
      </dgm:t>
    </dgm:pt>
    <dgm:pt modelId="{9991B1AE-1CE6-4A62-B05D-789226CCA929}">
      <dgm:prSet/>
      <dgm:spPr/>
      <dgm:t>
        <a:bodyPr/>
        <a:lstStyle/>
        <a:p>
          <a:pPr rtl="0"/>
          <a:r>
            <a:rPr lang="cs-CZ" b="1" baseline="0" dirty="0"/>
            <a:t>Na podzim se zkracují dny a prodlužují noci.</a:t>
          </a:r>
          <a:endParaRPr lang="cs-CZ" b="1" dirty="0"/>
        </a:p>
      </dgm:t>
    </dgm:pt>
    <dgm:pt modelId="{AD5F061C-3FB1-4B51-AEC3-9C38AF008C9C}" type="parTrans" cxnId="{C35F1AD8-CC0A-4CC3-8A89-6C2C3C0840A6}">
      <dgm:prSet/>
      <dgm:spPr/>
      <dgm:t>
        <a:bodyPr/>
        <a:lstStyle/>
        <a:p>
          <a:endParaRPr lang="cs-CZ"/>
        </a:p>
      </dgm:t>
    </dgm:pt>
    <dgm:pt modelId="{62E02FF8-6F95-4292-866F-F947DFC5227B}" type="sibTrans" cxnId="{C35F1AD8-CC0A-4CC3-8A89-6C2C3C0840A6}">
      <dgm:prSet/>
      <dgm:spPr/>
      <dgm:t>
        <a:bodyPr/>
        <a:lstStyle/>
        <a:p>
          <a:endParaRPr lang="cs-CZ"/>
        </a:p>
      </dgm:t>
    </dgm:pt>
    <dgm:pt modelId="{59DF65A0-E716-4850-AA90-F3228FF913E7}" type="pres">
      <dgm:prSet presAssocID="{E22B9424-1C1C-489B-A221-68891957BD85}" presName="compositeShape" presStyleCnt="0">
        <dgm:presLayoutVars>
          <dgm:chMax val="7"/>
          <dgm:dir/>
          <dgm:resizeHandles val="exact"/>
        </dgm:presLayoutVars>
      </dgm:prSet>
      <dgm:spPr/>
    </dgm:pt>
    <dgm:pt modelId="{40FFB830-83B4-4980-9A4B-C807DCE7C35F}" type="pres">
      <dgm:prSet presAssocID="{EE412326-F3E1-44D4-A78B-FF0608E364C1}" presName="circ1" presStyleLbl="vennNode1" presStyleIdx="0" presStyleCnt="3"/>
      <dgm:spPr/>
    </dgm:pt>
    <dgm:pt modelId="{7228906C-38A6-4281-8BA9-861381088E01}" type="pres">
      <dgm:prSet presAssocID="{EE412326-F3E1-44D4-A78B-FF0608E364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3995B3-91E4-42DD-B60F-9AC41C5BB029}" type="pres">
      <dgm:prSet presAssocID="{F33BC42F-4616-46F5-976A-C1EBFF7C713A}" presName="circ2" presStyleLbl="vennNode1" presStyleIdx="1" presStyleCnt="3"/>
      <dgm:spPr/>
    </dgm:pt>
    <dgm:pt modelId="{32F17D17-FEB3-4A4F-8F9E-32BB1029A51C}" type="pres">
      <dgm:prSet presAssocID="{F33BC42F-4616-46F5-976A-C1EBFF7C71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6CF9D6-7314-4BF2-960D-4C4842481139}" type="pres">
      <dgm:prSet presAssocID="{9991B1AE-1CE6-4A62-B05D-789226CCA929}" presName="circ3" presStyleLbl="vennNode1" presStyleIdx="2" presStyleCnt="3"/>
      <dgm:spPr/>
    </dgm:pt>
    <dgm:pt modelId="{769C1334-882F-4A2D-899D-8E04ACE06525}" type="pres">
      <dgm:prSet presAssocID="{9991B1AE-1CE6-4A62-B05D-789226CCA92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B3EF907-E724-4E4A-B0E7-A656D27D921A}" type="presOf" srcId="{9991B1AE-1CE6-4A62-B05D-789226CCA929}" destId="{B06CF9D6-7314-4BF2-960D-4C4842481139}" srcOrd="0" destOrd="0" presId="urn:microsoft.com/office/officeart/2005/8/layout/venn1"/>
    <dgm:cxn modelId="{5FCE380D-C0B0-41EC-AFB5-7936E480535A}" type="presOf" srcId="{F33BC42F-4616-46F5-976A-C1EBFF7C713A}" destId="{32F17D17-FEB3-4A4F-8F9E-32BB1029A51C}" srcOrd="1" destOrd="0" presId="urn:microsoft.com/office/officeart/2005/8/layout/venn1"/>
    <dgm:cxn modelId="{547B601C-4625-40D6-AE54-3E21241FAC60}" srcId="{E22B9424-1C1C-489B-A221-68891957BD85}" destId="{EE412326-F3E1-44D4-A78B-FF0608E364C1}" srcOrd="0" destOrd="0" parTransId="{B7C757B6-F8FD-402C-85CE-F56CBE220998}" sibTransId="{46B8864E-C64F-4C88-AA08-56C40699666B}"/>
    <dgm:cxn modelId="{7513EB3C-5C8F-4A0B-9377-61156041FDB5}" type="presOf" srcId="{EE412326-F3E1-44D4-A78B-FF0608E364C1}" destId="{40FFB830-83B4-4980-9A4B-C807DCE7C35F}" srcOrd="0" destOrd="0" presId="urn:microsoft.com/office/officeart/2005/8/layout/venn1"/>
    <dgm:cxn modelId="{B9C7B583-DBCC-4016-962A-4D495936CE59}" srcId="{E22B9424-1C1C-489B-A221-68891957BD85}" destId="{F33BC42F-4616-46F5-976A-C1EBFF7C713A}" srcOrd="1" destOrd="0" parTransId="{54C65ACB-8F9A-49E5-A963-7F7FA7E73477}" sibTransId="{996ABA94-43C7-4117-84D9-0E15801F893B}"/>
    <dgm:cxn modelId="{EB676FC3-3F50-4023-B2FF-0354FCBABD3B}" type="presOf" srcId="{E22B9424-1C1C-489B-A221-68891957BD85}" destId="{59DF65A0-E716-4850-AA90-F3228FF913E7}" srcOrd="0" destOrd="0" presId="urn:microsoft.com/office/officeart/2005/8/layout/venn1"/>
    <dgm:cxn modelId="{F534E6D3-67E4-4B9F-B85D-A4191E6C28FA}" type="presOf" srcId="{EE412326-F3E1-44D4-A78B-FF0608E364C1}" destId="{7228906C-38A6-4281-8BA9-861381088E01}" srcOrd="1" destOrd="0" presId="urn:microsoft.com/office/officeart/2005/8/layout/venn1"/>
    <dgm:cxn modelId="{C35F1AD8-CC0A-4CC3-8A89-6C2C3C0840A6}" srcId="{E22B9424-1C1C-489B-A221-68891957BD85}" destId="{9991B1AE-1CE6-4A62-B05D-789226CCA929}" srcOrd="2" destOrd="0" parTransId="{AD5F061C-3FB1-4B51-AEC3-9C38AF008C9C}" sibTransId="{62E02FF8-6F95-4292-866F-F947DFC5227B}"/>
    <dgm:cxn modelId="{0BBFBBDC-23AD-44C8-9ABF-36F9F9AF1ABF}" type="presOf" srcId="{F33BC42F-4616-46F5-976A-C1EBFF7C713A}" destId="{383995B3-91E4-42DD-B60F-9AC41C5BB029}" srcOrd="0" destOrd="0" presId="urn:microsoft.com/office/officeart/2005/8/layout/venn1"/>
    <dgm:cxn modelId="{0C11B0F5-C919-4902-87AF-A55246386C58}" type="presOf" srcId="{9991B1AE-1CE6-4A62-B05D-789226CCA929}" destId="{769C1334-882F-4A2D-899D-8E04ACE06525}" srcOrd="1" destOrd="0" presId="urn:microsoft.com/office/officeart/2005/8/layout/venn1"/>
    <dgm:cxn modelId="{66857B90-05DD-492D-BB43-0917EE34EE4E}" type="presParOf" srcId="{59DF65A0-E716-4850-AA90-F3228FF913E7}" destId="{40FFB830-83B4-4980-9A4B-C807DCE7C35F}" srcOrd="0" destOrd="0" presId="urn:microsoft.com/office/officeart/2005/8/layout/venn1"/>
    <dgm:cxn modelId="{6749A570-AD21-4C85-9961-CF55ACA3BDBE}" type="presParOf" srcId="{59DF65A0-E716-4850-AA90-F3228FF913E7}" destId="{7228906C-38A6-4281-8BA9-861381088E01}" srcOrd="1" destOrd="0" presId="urn:microsoft.com/office/officeart/2005/8/layout/venn1"/>
    <dgm:cxn modelId="{2ABD815A-7160-411E-A626-638E5AB12746}" type="presParOf" srcId="{59DF65A0-E716-4850-AA90-F3228FF913E7}" destId="{383995B3-91E4-42DD-B60F-9AC41C5BB029}" srcOrd="2" destOrd="0" presId="urn:microsoft.com/office/officeart/2005/8/layout/venn1"/>
    <dgm:cxn modelId="{9CDEA6D1-3C45-4B9E-9511-0E78F48387CE}" type="presParOf" srcId="{59DF65A0-E716-4850-AA90-F3228FF913E7}" destId="{32F17D17-FEB3-4A4F-8F9E-32BB1029A51C}" srcOrd="3" destOrd="0" presId="urn:microsoft.com/office/officeart/2005/8/layout/venn1"/>
    <dgm:cxn modelId="{B4A7FB90-0A53-43FC-9B4C-5605F4256B13}" type="presParOf" srcId="{59DF65A0-E716-4850-AA90-F3228FF913E7}" destId="{B06CF9D6-7314-4BF2-960D-4C4842481139}" srcOrd="4" destOrd="0" presId="urn:microsoft.com/office/officeart/2005/8/layout/venn1"/>
    <dgm:cxn modelId="{433630FE-CE30-4343-BE5D-2ABE32EE4EFD}" type="presParOf" srcId="{59DF65A0-E716-4850-AA90-F3228FF913E7}" destId="{769C1334-882F-4A2D-899D-8E04ACE065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9A962-A298-4FD8-9C06-04F68AA991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67A81D66-A009-4A45-8C73-1FE199DE7AE1}">
      <dgm:prSet/>
      <dgm:spPr/>
      <dgm:t>
        <a:bodyPr/>
        <a:lstStyle/>
        <a:p>
          <a:pPr rtl="0"/>
          <a:r>
            <a:rPr lang="cs-CZ" baseline="0" dirty="0"/>
            <a:t>Na podzim opadávají všechny listnaté stromy.</a:t>
          </a:r>
          <a:endParaRPr lang="cs-CZ" dirty="0"/>
        </a:p>
      </dgm:t>
    </dgm:pt>
    <dgm:pt modelId="{2A78B63D-19D8-43C8-A5E7-2BDA6C63940E}" type="parTrans" cxnId="{488DE8E4-74BE-4C2D-B708-1294739D3B20}">
      <dgm:prSet/>
      <dgm:spPr/>
      <dgm:t>
        <a:bodyPr/>
        <a:lstStyle/>
        <a:p>
          <a:endParaRPr lang="cs-CZ"/>
        </a:p>
      </dgm:t>
    </dgm:pt>
    <dgm:pt modelId="{6C6C924D-F4EE-4832-8DB2-0C9B94B0AC3A}" type="sibTrans" cxnId="{488DE8E4-74BE-4C2D-B708-1294739D3B20}">
      <dgm:prSet/>
      <dgm:spPr/>
      <dgm:t>
        <a:bodyPr/>
        <a:lstStyle/>
        <a:p>
          <a:endParaRPr lang="cs-CZ"/>
        </a:p>
      </dgm:t>
    </dgm:pt>
    <dgm:pt modelId="{477A1C75-3C3E-452C-AFFA-5BFFBE9E4256}">
      <dgm:prSet/>
      <dgm:spPr/>
      <dgm:t>
        <a:bodyPr/>
        <a:lstStyle/>
        <a:p>
          <a:pPr rtl="0"/>
          <a:r>
            <a:rPr lang="cs-CZ" baseline="0" dirty="0"/>
            <a:t>Nejdřív listy změní barvu a poté opadají.</a:t>
          </a:r>
          <a:endParaRPr lang="cs-CZ" dirty="0"/>
        </a:p>
      </dgm:t>
    </dgm:pt>
    <dgm:pt modelId="{EEB66F85-CF1C-4B46-893D-478C56798378}" type="parTrans" cxnId="{3262FD93-638E-4F9E-A102-8B47D592A4E8}">
      <dgm:prSet/>
      <dgm:spPr/>
      <dgm:t>
        <a:bodyPr/>
        <a:lstStyle/>
        <a:p>
          <a:endParaRPr lang="cs-CZ"/>
        </a:p>
      </dgm:t>
    </dgm:pt>
    <dgm:pt modelId="{7F90355A-761C-4408-BA47-AE866CF47C28}" type="sibTrans" cxnId="{3262FD93-638E-4F9E-A102-8B47D592A4E8}">
      <dgm:prSet/>
      <dgm:spPr/>
      <dgm:t>
        <a:bodyPr/>
        <a:lstStyle/>
        <a:p>
          <a:endParaRPr lang="cs-CZ"/>
        </a:p>
      </dgm:t>
    </dgm:pt>
    <dgm:pt modelId="{8798A16D-6EC7-4BA0-A8DF-27F0B085E1B1}">
      <dgm:prSet/>
      <dgm:spPr/>
      <dgm:t>
        <a:bodyPr/>
        <a:lstStyle/>
        <a:p>
          <a:pPr rtl="0"/>
          <a:r>
            <a:rPr lang="cs-CZ" baseline="0" dirty="0"/>
            <a:t>Listy jehličnatých stromů opadávají postupně a dorůstají hned nové. Jenom modřín opadá na podzim celý.</a:t>
          </a:r>
          <a:endParaRPr lang="cs-CZ" dirty="0"/>
        </a:p>
      </dgm:t>
    </dgm:pt>
    <dgm:pt modelId="{8E6422AD-72AE-4D5E-AEE9-94278E7865BA}" type="parTrans" cxnId="{BED2B653-3256-468A-A008-3E7EDFB7073C}">
      <dgm:prSet/>
      <dgm:spPr/>
      <dgm:t>
        <a:bodyPr/>
        <a:lstStyle/>
        <a:p>
          <a:endParaRPr lang="cs-CZ"/>
        </a:p>
      </dgm:t>
    </dgm:pt>
    <dgm:pt modelId="{E56ECD7C-E1FD-4645-8348-6A4348C1AD4A}" type="sibTrans" cxnId="{BED2B653-3256-468A-A008-3E7EDFB7073C}">
      <dgm:prSet/>
      <dgm:spPr/>
      <dgm:t>
        <a:bodyPr/>
        <a:lstStyle/>
        <a:p>
          <a:endParaRPr lang="cs-CZ"/>
        </a:p>
      </dgm:t>
    </dgm:pt>
    <dgm:pt modelId="{A5730B5E-9136-4831-B3FB-D69302452C48}" type="pres">
      <dgm:prSet presAssocID="{F2D9A962-A298-4FD8-9C06-04F68AA99130}" presName="linear" presStyleCnt="0">
        <dgm:presLayoutVars>
          <dgm:animLvl val="lvl"/>
          <dgm:resizeHandles val="exact"/>
        </dgm:presLayoutVars>
      </dgm:prSet>
      <dgm:spPr/>
    </dgm:pt>
    <dgm:pt modelId="{A3E76ED3-88F2-461C-8D0F-E494C47C9BCB}" type="pres">
      <dgm:prSet presAssocID="{67A81D66-A009-4A45-8C73-1FE199DE7A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C96FC1-F7D4-4395-A0FC-F6ECADB6194F}" type="pres">
      <dgm:prSet presAssocID="{6C6C924D-F4EE-4832-8DB2-0C9B94B0AC3A}" presName="spacer" presStyleCnt="0"/>
      <dgm:spPr/>
    </dgm:pt>
    <dgm:pt modelId="{AC05A84C-5842-4E69-BFB6-587C1E37E336}" type="pres">
      <dgm:prSet presAssocID="{477A1C75-3C3E-452C-AFFA-5BFFBE9E42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59C6FF-F4D6-4B21-97EC-8D47C962E924}" type="pres">
      <dgm:prSet presAssocID="{7F90355A-761C-4408-BA47-AE866CF47C28}" presName="spacer" presStyleCnt="0"/>
      <dgm:spPr/>
    </dgm:pt>
    <dgm:pt modelId="{FA9E511F-5E6E-4D02-9E20-2DAB9A51D473}" type="pres">
      <dgm:prSet presAssocID="{8798A16D-6EC7-4BA0-A8DF-27F0B085E1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BBD6426-9F23-4B55-8226-58572DA6BCF2}" type="presOf" srcId="{F2D9A962-A298-4FD8-9C06-04F68AA99130}" destId="{A5730B5E-9136-4831-B3FB-D69302452C48}" srcOrd="0" destOrd="0" presId="urn:microsoft.com/office/officeart/2005/8/layout/vList2"/>
    <dgm:cxn modelId="{BED2B653-3256-468A-A008-3E7EDFB7073C}" srcId="{F2D9A962-A298-4FD8-9C06-04F68AA99130}" destId="{8798A16D-6EC7-4BA0-A8DF-27F0B085E1B1}" srcOrd="2" destOrd="0" parTransId="{8E6422AD-72AE-4D5E-AEE9-94278E7865BA}" sibTransId="{E56ECD7C-E1FD-4645-8348-6A4348C1AD4A}"/>
    <dgm:cxn modelId="{3262FD93-638E-4F9E-A102-8B47D592A4E8}" srcId="{F2D9A962-A298-4FD8-9C06-04F68AA99130}" destId="{477A1C75-3C3E-452C-AFFA-5BFFBE9E4256}" srcOrd="1" destOrd="0" parTransId="{EEB66F85-CF1C-4B46-893D-478C56798378}" sibTransId="{7F90355A-761C-4408-BA47-AE866CF47C28}"/>
    <dgm:cxn modelId="{1E74A29C-8137-4B6D-80AA-A35004E4C695}" type="presOf" srcId="{477A1C75-3C3E-452C-AFFA-5BFFBE9E4256}" destId="{AC05A84C-5842-4E69-BFB6-587C1E37E336}" srcOrd="0" destOrd="0" presId="urn:microsoft.com/office/officeart/2005/8/layout/vList2"/>
    <dgm:cxn modelId="{486E4DA5-65C5-43F6-B049-641721BF6643}" type="presOf" srcId="{67A81D66-A009-4A45-8C73-1FE199DE7AE1}" destId="{A3E76ED3-88F2-461C-8D0F-E494C47C9BCB}" srcOrd="0" destOrd="0" presId="urn:microsoft.com/office/officeart/2005/8/layout/vList2"/>
    <dgm:cxn modelId="{35B3E8E1-9179-4B9F-9D46-4726425DCE22}" type="presOf" srcId="{8798A16D-6EC7-4BA0-A8DF-27F0B085E1B1}" destId="{FA9E511F-5E6E-4D02-9E20-2DAB9A51D473}" srcOrd="0" destOrd="0" presId="urn:microsoft.com/office/officeart/2005/8/layout/vList2"/>
    <dgm:cxn modelId="{488DE8E4-74BE-4C2D-B708-1294739D3B20}" srcId="{F2D9A962-A298-4FD8-9C06-04F68AA99130}" destId="{67A81D66-A009-4A45-8C73-1FE199DE7AE1}" srcOrd="0" destOrd="0" parTransId="{2A78B63D-19D8-43C8-A5E7-2BDA6C63940E}" sibTransId="{6C6C924D-F4EE-4832-8DB2-0C9B94B0AC3A}"/>
    <dgm:cxn modelId="{794568B5-9BCE-44AE-834B-E6311A10244B}" type="presParOf" srcId="{A5730B5E-9136-4831-B3FB-D69302452C48}" destId="{A3E76ED3-88F2-461C-8D0F-E494C47C9BCB}" srcOrd="0" destOrd="0" presId="urn:microsoft.com/office/officeart/2005/8/layout/vList2"/>
    <dgm:cxn modelId="{C5260D7D-B2A2-4569-AE6B-7A265E60D895}" type="presParOf" srcId="{A5730B5E-9136-4831-B3FB-D69302452C48}" destId="{6DC96FC1-F7D4-4395-A0FC-F6ECADB6194F}" srcOrd="1" destOrd="0" presId="urn:microsoft.com/office/officeart/2005/8/layout/vList2"/>
    <dgm:cxn modelId="{BCFFEDC6-ADB5-4F79-8CD6-FFB8C28F6760}" type="presParOf" srcId="{A5730B5E-9136-4831-B3FB-D69302452C48}" destId="{AC05A84C-5842-4E69-BFB6-587C1E37E336}" srcOrd="2" destOrd="0" presId="urn:microsoft.com/office/officeart/2005/8/layout/vList2"/>
    <dgm:cxn modelId="{57D35403-24DE-47FD-A463-0AAE292E14BE}" type="presParOf" srcId="{A5730B5E-9136-4831-B3FB-D69302452C48}" destId="{BC59C6FF-F4D6-4B21-97EC-8D47C962E924}" srcOrd="3" destOrd="0" presId="urn:microsoft.com/office/officeart/2005/8/layout/vList2"/>
    <dgm:cxn modelId="{747E2637-E46D-48A5-B03D-2A3E8436B253}" type="presParOf" srcId="{A5730B5E-9136-4831-B3FB-D69302452C48}" destId="{FA9E511F-5E6E-4D02-9E20-2DAB9A51D4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DB8CA6-27CD-4420-A700-ABEB768F9D72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44E1E9FE-492E-4A12-8252-8599AE518914}">
      <dgm:prSet custT="1"/>
      <dgm:spPr/>
      <dgm:t>
        <a:bodyPr/>
        <a:lstStyle/>
        <a:p>
          <a:pPr rtl="0"/>
          <a:r>
            <a:rPr lang="cs-CZ" sz="1400" baseline="0" dirty="0"/>
            <a:t>Na podzim odlétají stěhovaví </a:t>
          </a:r>
          <a:r>
            <a:rPr lang="cs-CZ" sz="1400" b="1" baseline="0" dirty="0"/>
            <a:t>ptáci do teplejších krajů na jih</a:t>
          </a:r>
          <a:r>
            <a:rPr lang="cs-CZ" sz="1400" baseline="0" dirty="0"/>
            <a:t>, aby tam přezimovali.</a:t>
          </a:r>
          <a:endParaRPr lang="cs-CZ" sz="1400" dirty="0"/>
        </a:p>
      </dgm:t>
    </dgm:pt>
    <dgm:pt modelId="{628F144E-0ABB-4383-BD58-6A83C4C0CD82}" type="parTrans" cxnId="{2DC72DDB-F7F8-4761-BC39-A62DD3E6114B}">
      <dgm:prSet/>
      <dgm:spPr/>
      <dgm:t>
        <a:bodyPr/>
        <a:lstStyle/>
        <a:p>
          <a:endParaRPr lang="cs-CZ"/>
        </a:p>
      </dgm:t>
    </dgm:pt>
    <dgm:pt modelId="{5168B1DC-DBB4-4D08-9B82-F7849D564526}" type="sibTrans" cxnId="{2DC72DDB-F7F8-4761-BC39-A62DD3E6114B}">
      <dgm:prSet/>
      <dgm:spPr/>
      <dgm:t>
        <a:bodyPr/>
        <a:lstStyle/>
        <a:p>
          <a:endParaRPr lang="cs-CZ"/>
        </a:p>
      </dgm:t>
    </dgm:pt>
    <dgm:pt modelId="{6925BF8E-7A44-4724-8D26-0FD48313A6B6}">
      <dgm:prSet custT="1"/>
      <dgm:spPr/>
      <dgm:t>
        <a:bodyPr/>
        <a:lstStyle/>
        <a:p>
          <a:pPr rtl="0"/>
          <a:r>
            <a:rPr lang="cs-CZ" sz="1400" b="1" u="none" baseline="0" dirty="0"/>
            <a:t>Tělo ptáků:  </a:t>
          </a:r>
          <a:r>
            <a:rPr lang="cs-CZ" sz="1400" baseline="0" dirty="0"/>
            <a:t>nohy,krk,trup,nohy, křídla,zobák</a:t>
          </a:r>
          <a:r>
            <a:rPr lang="cs-CZ" sz="900" baseline="0" dirty="0"/>
            <a:t>.</a:t>
          </a:r>
        </a:p>
      </dgm:t>
    </dgm:pt>
    <dgm:pt modelId="{50BEA1D2-78C9-4FDC-BCC5-93AFAB148A9C}" type="parTrans" cxnId="{430F4E78-75B2-41A9-A3C3-BC1C1109F295}">
      <dgm:prSet/>
      <dgm:spPr/>
      <dgm:t>
        <a:bodyPr/>
        <a:lstStyle/>
        <a:p>
          <a:endParaRPr lang="cs-CZ"/>
        </a:p>
      </dgm:t>
    </dgm:pt>
    <dgm:pt modelId="{EC7036B3-3BE1-4A01-A198-EFFEC5019A7C}" type="sibTrans" cxnId="{430F4E78-75B2-41A9-A3C3-BC1C1109F295}">
      <dgm:prSet/>
      <dgm:spPr/>
      <dgm:t>
        <a:bodyPr/>
        <a:lstStyle/>
        <a:p>
          <a:endParaRPr lang="cs-CZ"/>
        </a:p>
      </dgm:t>
    </dgm:pt>
    <dgm:pt modelId="{603B731E-B156-435E-A05E-8B2E118E1337}">
      <dgm:prSet custT="1"/>
      <dgm:spPr/>
      <dgm:t>
        <a:bodyPr/>
        <a:lstStyle/>
        <a:p>
          <a:pPr rtl="0"/>
          <a:r>
            <a:rPr lang="cs-CZ" sz="1400" baseline="0" dirty="0"/>
            <a:t>U nás by neměli dostatek potravy (hmyz zalézá na podzim do úkrytů).</a:t>
          </a:r>
          <a:endParaRPr lang="cs-CZ" sz="1400" dirty="0"/>
        </a:p>
      </dgm:t>
    </dgm:pt>
    <dgm:pt modelId="{DB89B883-3C27-466A-ADB1-C0E198EBDD02}" type="parTrans" cxnId="{8C2EFA79-9AD5-4A6A-9854-2AA3F3D556BA}">
      <dgm:prSet/>
      <dgm:spPr/>
      <dgm:t>
        <a:bodyPr/>
        <a:lstStyle/>
        <a:p>
          <a:endParaRPr lang="cs-CZ"/>
        </a:p>
      </dgm:t>
    </dgm:pt>
    <dgm:pt modelId="{72B37957-4865-4E1D-9B78-74A05102EAE0}" type="sibTrans" cxnId="{8C2EFA79-9AD5-4A6A-9854-2AA3F3D556BA}">
      <dgm:prSet/>
      <dgm:spPr/>
      <dgm:t>
        <a:bodyPr/>
        <a:lstStyle/>
        <a:p>
          <a:endParaRPr lang="cs-CZ"/>
        </a:p>
      </dgm:t>
    </dgm:pt>
    <dgm:pt modelId="{5FBE6112-3A69-435D-A0B7-347DA35FD004}">
      <dgm:prSet custT="1"/>
      <dgm:spPr/>
      <dgm:t>
        <a:bodyPr/>
        <a:lstStyle/>
        <a:p>
          <a:pPr rtl="0"/>
          <a:r>
            <a:rPr lang="cs-CZ" sz="1400" b="1" baseline="0" dirty="0"/>
            <a:t>Mezi stěhovavé ptáky patří : </a:t>
          </a:r>
          <a:r>
            <a:rPr lang="cs-CZ" sz="1400" baseline="0" dirty="0"/>
            <a:t>vlaštovky, jiřičky, kukačky, husy divoké a čápi. </a:t>
          </a:r>
        </a:p>
      </dgm:t>
    </dgm:pt>
    <dgm:pt modelId="{F5D3F9C0-1E3F-4C70-964D-FE40259A0515}" type="parTrans" cxnId="{EC30BDBD-3848-43B4-A2DF-1242BD75C950}">
      <dgm:prSet/>
      <dgm:spPr/>
      <dgm:t>
        <a:bodyPr/>
        <a:lstStyle/>
        <a:p>
          <a:endParaRPr lang="cs-CZ"/>
        </a:p>
      </dgm:t>
    </dgm:pt>
    <dgm:pt modelId="{C7860542-9960-4091-B841-FAD6C4E6D2B6}" type="sibTrans" cxnId="{EC30BDBD-3848-43B4-A2DF-1242BD75C950}">
      <dgm:prSet/>
      <dgm:spPr/>
      <dgm:t>
        <a:bodyPr/>
        <a:lstStyle/>
        <a:p>
          <a:endParaRPr lang="cs-CZ"/>
        </a:p>
      </dgm:t>
    </dgm:pt>
    <dgm:pt modelId="{CC1BA41A-2085-4E42-8421-1CBC387BE2E8}" type="pres">
      <dgm:prSet presAssocID="{A1DB8CA6-27CD-4420-A700-ABEB768F9D7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AC35435-EBA6-47DC-B275-5461B67878C8}" type="pres">
      <dgm:prSet presAssocID="{44E1E9FE-492E-4A12-8252-8599AE518914}" presName="horFlow" presStyleCnt="0"/>
      <dgm:spPr/>
    </dgm:pt>
    <dgm:pt modelId="{AC2E3E1D-6A0E-42F1-8CF9-C1E65BEA88BC}" type="pres">
      <dgm:prSet presAssocID="{44E1E9FE-492E-4A12-8252-8599AE518914}" presName="bigChev" presStyleLbl="node1" presStyleIdx="0" presStyleCnt="4" custLinFactNeighborX="-787" custLinFactNeighborY="-179"/>
      <dgm:spPr/>
    </dgm:pt>
    <dgm:pt modelId="{DAA355CC-B677-4580-934B-D512B82942CC}" type="pres">
      <dgm:prSet presAssocID="{44E1E9FE-492E-4A12-8252-8599AE518914}" presName="vSp" presStyleCnt="0"/>
      <dgm:spPr/>
    </dgm:pt>
    <dgm:pt modelId="{C8A1C25C-4230-49E0-BC72-6DB0447CF39B}" type="pres">
      <dgm:prSet presAssocID="{6925BF8E-7A44-4724-8D26-0FD48313A6B6}" presName="horFlow" presStyleCnt="0"/>
      <dgm:spPr/>
    </dgm:pt>
    <dgm:pt modelId="{55A49C78-EEA7-418B-BCAC-2D8B2EDFA1A5}" type="pres">
      <dgm:prSet presAssocID="{6925BF8E-7A44-4724-8D26-0FD48313A6B6}" presName="bigChev" presStyleLbl="node1" presStyleIdx="1" presStyleCnt="4"/>
      <dgm:spPr/>
    </dgm:pt>
    <dgm:pt modelId="{85411294-BCE8-47B0-AC25-129B37B4D021}" type="pres">
      <dgm:prSet presAssocID="{6925BF8E-7A44-4724-8D26-0FD48313A6B6}" presName="vSp" presStyleCnt="0"/>
      <dgm:spPr/>
    </dgm:pt>
    <dgm:pt modelId="{E305A45C-D785-45AC-8C24-2A9FF0E3431B}" type="pres">
      <dgm:prSet presAssocID="{603B731E-B156-435E-A05E-8B2E118E1337}" presName="horFlow" presStyleCnt="0"/>
      <dgm:spPr/>
    </dgm:pt>
    <dgm:pt modelId="{45220911-C964-4165-95FA-238A7691C6E5}" type="pres">
      <dgm:prSet presAssocID="{603B731E-B156-435E-A05E-8B2E118E1337}" presName="bigChev" presStyleLbl="node1" presStyleIdx="2" presStyleCnt="4"/>
      <dgm:spPr/>
    </dgm:pt>
    <dgm:pt modelId="{62997E84-E2FE-489C-9418-F2DC29CC84F0}" type="pres">
      <dgm:prSet presAssocID="{603B731E-B156-435E-A05E-8B2E118E1337}" presName="vSp" presStyleCnt="0"/>
      <dgm:spPr/>
    </dgm:pt>
    <dgm:pt modelId="{AE5702AB-F0E9-4114-869A-0D7B3F2D801D}" type="pres">
      <dgm:prSet presAssocID="{5FBE6112-3A69-435D-A0B7-347DA35FD004}" presName="horFlow" presStyleCnt="0"/>
      <dgm:spPr/>
    </dgm:pt>
    <dgm:pt modelId="{74DAF80D-6638-43AE-9A26-EDFBDDBB360C}" type="pres">
      <dgm:prSet presAssocID="{5FBE6112-3A69-435D-A0B7-347DA35FD004}" presName="bigChev" presStyleLbl="node1" presStyleIdx="3" presStyleCnt="4"/>
      <dgm:spPr/>
    </dgm:pt>
  </dgm:ptLst>
  <dgm:cxnLst>
    <dgm:cxn modelId="{A9999D1C-3BEC-480F-BC50-8B0AF4007406}" type="presOf" srcId="{603B731E-B156-435E-A05E-8B2E118E1337}" destId="{45220911-C964-4165-95FA-238A7691C6E5}" srcOrd="0" destOrd="0" presId="urn:microsoft.com/office/officeart/2005/8/layout/lProcess3"/>
    <dgm:cxn modelId="{5F39761F-3BB0-49F1-A065-86E8082C2856}" type="presOf" srcId="{44E1E9FE-492E-4A12-8252-8599AE518914}" destId="{AC2E3E1D-6A0E-42F1-8CF9-C1E65BEA88BC}" srcOrd="0" destOrd="0" presId="urn:microsoft.com/office/officeart/2005/8/layout/lProcess3"/>
    <dgm:cxn modelId="{2812AE55-C1EE-4BE6-B4B8-DF489D4128FD}" type="presOf" srcId="{A1DB8CA6-27CD-4420-A700-ABEB768F9D72}" destId="{CC1BA41A-2085-4E42-8421-1CBC387BE2E8}" srcOrd="0" destOrd="0" presId="urn:microsoft.com/office/officeart/2005/8/layout/lProcess3"/>
    <dgm:cxn modelId="{430F4E78-75B2-41A9-A3C3-BC1C1109F295}" srcId="{A1DB8CA6-27CD-4420-A700-ABEB768F9D72}" destId="{6925BF8E-7A44-4724-8D26-0FD48313A6B6}" srcOrd="1" destOrd="0" parTransId="{50BEA1D2-78C9-4FDC-BCC5-93AFAB148A9C}" sibTransId="{EC7036B3-3BE1-4A01-A198-EFFEC5019A7C}"/>
    <dgm:cxn modelId="{8C2EFA79-9AD5-4A6A-9854-2AA3F3D556BA}" srcId="{A1DB8CA6-27CD-4420-A700-ABEB768F9D72}" destId="{603B731E-B156-435E-A05E-8B2E118E1337}" srcOrd="2" destOrd="0" parTransId="{DB89B883-3C27-466A-ADB1-C0E198EBDD02}" sibTransId="{72B37957-4865-4E1D-9B78-74A05102EAE0}"/>
    <dgm:cxn modelId="{42D93887-8AB7-4629-B482-CE553D17E535}" type="presOf" srcId="{6925BF8E-7A44-4724-8D26-0FD48313A6B6}" destId="{55A49C78-EEA7-418B-BCAC-2D8B2EDFA1A5}" srcOrd="0" destOrd="0" presId="urn:microsoft.com/office/officeart/2005/8/layout/lProcess3"/>
    <dgm:cxn modelId="{31BAFDB0-A9E3-4F29-9982-751FFB653283}" type="presOf" srcId="{5FBE6112-3A69-435D-A0B7-347DA35FD004}" destId="{74DAF80D-6638-43AE-9A26-EDFBDDBB360C}" srcOrd="0" destOrd="0" presId="urn:microsoft.com/office/officeart/2005/8/layout/lProcess3"/>
    <dgm:cxn modelId="{EC30BDBD-3848-43B4-A2DF-1242BD75C950}" srcId="{A1DB8CA6-27CD-4420-A700-ABEB768F9D72}" destId="{5FBE6112-3A69-435D-A0B7-347DA35FD004}" srcOrd="3" destOrd="0" parTransId="{F5D3F9C0-1E3F-4C70-964D-FE40259A0515}" sibTransId="{C7860542-9960-4091-B841-FAD6C4E6D2B6}"/>
    <dgm:cxn modelId="{2DC72DDB-F7F8-4761-BC39-A62DD3E6114B}" srcId="{A1DB8CA6-27CD-4420-A700-ABEB768F9D72}" destId="{44E1E9FE-492E-4A12-8252-8599AE518914}" srcOrd="0" destOrd="0" parTransId="{628F144E-0ABB-4383-BD58-6A83C4C0CD82}" sibTransId="{5168B1DC-DBB4-4D08-9B82-F7849D564526}"/>
    <dgm:cxn modelId="{1FA9339A-C06F-424C-BCD7-5CC8D7A7687F}" type="presParOf" srcId="{CC1BA41A-2085-4E42-8421-1CBC387BE2E8}" destId="{FAC35435-EBA6-47DC-B275-5461B67878C8}" srcOrd="0" destOrd="0" presId="urn:microsoft.com/office/officeart/2005/8/layout/lProcess3"/>
    <dgm:cxn modelId="{FFE4C3BF-7023-4631-9741-1D8176CD921A}" type="presParOf" srcId="{FAC35435-EBA6-47DC-B275-5461B67878C8}" destId="{AC2E3E1D-6A0E-42F1-8CF9-C1E65BEA88BC}" srcOrd="0" destOrd="0" presId="urn:microsoft.com/office/officeart/2005/8/layout/lProcess3"/>
    <dgm:cxn modelId="{DA94B8C3-5B8E-4A4D-8D8D-7A2285EDFC59}" type="presParOf" srcId="{CC1BA41A-2085-4E42-8421-1CBC387BE2E8}" destId="{DAA355CC-B677-4580-934B-D512B82942CC}" srcOrd="1" destOrd="0" presId="urn:microsoft.com/office/officeart/2005/8/layout/lProcess3"/>
    <dgm:cxn modelId="{6BB6A987-09FA-4BB8-9D1F-7ADE01F19428}" type="presParOf" srcId="{CC1BA41A-2085-4E42-8421-1CBC387BE2E8}" destId="{C8A1C25C-4230-49E0-BC72-6DB0447CF39B}" srcOrd="2" destOrd="0" presId="urn:microsoft.com/office/officeart/2005/8/layout/lProcess3"/>
    <dgm:cxn modelId="{95C5FE5A-BCC3-4F4A-B8A7-77137577839A}" type="presParOf" srcId="{C8A1C25C-4230-49E0-BC72-6DB0447CF39B}" destId="{55A49C78-EEA7-418B-BCAC-2D8B2EDFA1A5}" srcOrd="0" destOrd="0" presId="urn:microsoft.com/office/officeart/2005/8/layout/lProcess3"/>
    <dgm:cxn modelId="{D858A28C-7840-4582-9127-32E19BAFD24C}" type="presParOf" srcId="{CC1BA41A-2085-4E42-8421-1CBC387BE2E8}" destId="{85411294-BCE8-47B0-AC25-129B37B4D021}" srcOrd="3" destOrd="0" presId="urn:microsoft.com/office/officeart/2005/8/layout/lProcess3"/>
    <dgm:cxn modelId="{884DBE44-5C6D-496B-A482-290D5D8ED3F2}" type="presParOf" srcId="{CC1BA41A-2085-4E42-8421-1CBC387BE2E8}" destId="{E305A45C-D785-45AC-8C24-2A9FF0E3431B}" srcOrd="4" destOrd="0" presId="urn:microsoft.com/office/officeart/2005/8/layout/lProcess3"/>
    <dgm:cxn modelId="{130B7BE6-7052-4F73-8A32-AB9F68249EC2}" type="presParOf" srcId="{E305A45C-D785-45AC-8C24-2A9FF0E3431B}" destId="{45220911-C964-4165-95FA-238A7691C6E5}" srcOrd="0" destOrd="0" presId="urn:microsoft.com/office/officeart/2005/8/layout/lProcess3"/>
    <dgm:cxn modelId="{F5A46403-9CC4-4709-BD28-620DD5962738}" type="presParOf" srcId="{CC1BA41A-2085-4E42-8421-1CBC387BE2E8}" destId="{62997E84-E2FE-489C-9418-F2DC29CC84F0}" srcOrd="5" destOrd="0" presId="urn:microsoft.com/office/officeart/2005/8/layout/lProcess3"/>
    <dgm:cxn modelId="{C348147B-94F6-445D-A3C4-623132264323}" type="presParOf" srcId="{CC1BA41A-2085-4E42-8421-1CBC387BE2E8}" destId="{AE5702AB-F0E9-4114-869A-0D7B3F2D801D}" srcOrd="6" destOrd="0" presId="urn:microsoft.com/office/officeart/2005/8/layout/lProcess3"/>
    <dgm:cxn modelId="{36221E89-889D-4E21-9A79-3671B3A8B7AE}" type="presParOf" srcId="{AE5702AB-F0E9-4114-869A-0D7B3F2D801D}" destId="{74DAF80D-6638-43AE-9A26-EDFBDDBB360C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FB830-83B4-4980-9A4B-C807DCE7C35F}">
      <dsp:nvSpPr>
        <dsp:cNvPr id="0" name=""/>
        <dsp:cNvSpPr/>
      </dsp:nvSpPr>
      <dsp:spPr>
        <a:xfrm>
          <a:off x="2165508" y="60582"/>
          <a:ext cx="2907982" cy="2907982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baseline="0" dirty="0"/>
            <a:t>Podzimní měsíce jsou září, říjen, listopad.</a:t>
          </a:r>
          <a:endParaRPr lang="cs-CZ" sz="2400" b="1" kern="1200" dirty="0"/>
        </a:p>
      </dsp:txBody>
      <dsp:txXfrm>
        <a:off x="2553239" y="569479"/>
        <a:ext cx="2132520" cy="1308592"/>
      </dsp:txXfrm>
    </dsp:sp>
    <dsp:sp modelId="{383995B3-91E4-42DD-B60F-9AC41C5BB029}">
      <dsp:nvSpPr>
        <dsp:cNvPr id="0" name=""/>
        <dsp:cNvSpPr/>
      </dsp:nvSpPr>
      <dsp:spPr>
        <a:xfrm>
          <a:off x="3214805" y="1878072"/>
          <a:ext cx="2907982" cy="2907982"/>
        </a:xfrm>
        <a:prstGeom prst="ellipse">
          <a:avLst/>
        </a:prstGeom>
        <a:solidFill>
          <a:schemeClr val="accent4">
            <a:shade val="80000"/>
            <a:alpha val="50000"/>
            <a:hueOff val="22"/>
            <a:satOff val="9622"/>
            <a:lumOff val="2907"/>
            <a:alphaOff val="1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baseline="0" dirty="0"/>
            <a:t>Podzim začíná 22. nebo        23. září</a:t>
          </a:r>
          <a:r>
            <a:rPr lang="cs-CZ" sz="2400" kern="1200" baseline="0" dirty="0"/>
            <a:t>. </a:t>
          </a:r>
          <a:endParaRPr lang="cs-CZ" sz="2400" kern="1200" dirty="0"/>
        </a:p>
      </dsp:txBody>
      <dsp:txXfrm>
        <a:off x="4104163" y="2629301"/>
        <a:ext cx="1744789" cy="1599390"/>
      </dsp:txXfrm>
    </dsp:sp>
    <dsp:sp modelId="{B06CF9D6-7314-4BF2-960D-4C4842481139}">
      <dsp:nvSpPr>
        <dsp:cNvPr id="0" name=""/>
        <dsp:cNvSpPr/>
      </dsp:nvSpPr>
      <dsp:spPr>
        <a:xfrm>
          <a:off x="1116211" y="1878072"/>
          <a:ext cx="2907982" cy="2907982"/>
        </a:xfrm>
        <a:prstGeom prst="ellipse">
          <a:avLst/>
        </a:prstGeom>
        <a:solidFill>
          <a:schemeClr val="accent4">
            <a:shade val="80000"/>
            <a:alpha val="50000"/>
            <a:hueOff val="44"/>
            <a:satOff val="19243"/>
            <a:lumOff val="5815"/>
            <a:alphaOff val="3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baseline="0" dirty="0"/>
            <a:t>Na podzim se zkracují dny a prodlužují noci.</a:t>
          </a:r>
          <a:endParaRPr lang="cs-CZ" sz="2400" b="1" kern="1200" dirty="0"/>
        </a:p>
      </dsp:txBody>
      <dsp:txXfrm>
        <a:off x="1390046" y="2629301"/>
        <a:ext cx="1744789" cy="1599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76ED3-88F2-461C-8D0F-E494C47C9BCB}">
      <dsp:nvSpPr>
        <dsp:cNvPr id="0" name=""/>
        <dsp:cNvSpPr/>
      </dsp:nvSpPr>
      <dsp:spPr>
        <a:xfrm>
          <a:off x="0" y="30438"/>
          <a:ext cx="7239000" cy="15395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baseline="0" dirty="0"/>
            <a:t>Na podzim opadávají všechny listnaté stromy.</a:t>
          </a:r>
          <a:endParaRPr lang="cs-CZ" sz="2900" kern="1200" dirty="0"/>
        </a:p>
      </dsp:txBody>
      <dsp:txXfrm>
        <a:off x="75156" y="105594"/>
        <a:ext cx="7088688" cy="1389261"/>
      </dsp:txXfrm>
    </dsp:sp>
    <dsp:sp modelId="{AC05A84C-5842-4E69-BFB6-587C1E37E336}">
      <dsp:nvSpPr>
        <dsp:cNvPr id="0" name=""/>
        <dsp:cNvSpPr/>
      </dsp:nvSpPr>
      <dsp:spPr>
        <a:xfrm>
          <a:off x="0" y="1653532"/>
          <a:ext cx="7239000" cy="1539573"/>
        </a:xfrm>
        <a:prstGeom prst="round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baseline="0" dirty="0"/>
            <a:t>Nejdřív listy změní barvu a poté opadají.</a:t>
          </a:r>
          <a:endParaRPr lang="cs-CZ" sz="2900" kern="1200" dirty="0"/>
        </a:p>
      </dsp:txBody>
      <dsp:txXfrm>
        <a:off x="75156" y="1728688"/>
        <a:ext cx="7088688" cy="1389261"/>
      </dsp:txXfrm>
    </dsp:sp>
    <dsp:sp modelId="{FA9E511F-5E6E-4D02-9E20-2DAB9A51D473}">
      <dsp:nvSpPr>
        <dsp:cNvPr id="0" name=""/>
        <dsp:cNvSpPr/>
      </dsp:nvSpPr>
      <dsp:spPr>
        <a:xfrm>
          <a:off x="0" y="3276625"/>
          <a:ext cx="7239000" cy="1539573"/>
        </a:xfrm>
        <a:prstGeom prst="round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baseline="0" dirty="0"/>
            <a:t>Listy jehličnatých stromů opadávají postupně a dorůstají hned nové. Jenom modřín opadá na podzim celý.</a:t>
          </a:r>
          <a:endParaRPr lang="cs-CZ" sz="2900" kern="1200" dirty="0"/>
        </a:p>
      </dsp:txBody>
      <dsp:txXfrm>
        <a:off x="75156" y="3351781"/>
        <a:ext cx="7088688" cy="1389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E3E1D-6A0E-42F1-8CF9-C1E65BEA88BC}">
      <dsp:nvSpPr>
        <dsp:cNvPr id="0" name=""/>
        <dsp:cNvSpPr/>
      </dsp:nvSpPr>
      <dsp:spPr>
        <a:xfrm>
          <a:off x="2000273" y="6"/>
          <a:ext cx="3188270" cy="12753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baseline="0" dirty="0"/>
            <a:t>Na podzim odlétají stěhovaví </a:t>
          </a:r>
          <a:r>
            <a:rPr lang="cs-CZ" sz="1400" b="1" kern="1200" baseline="0" dirty="0"/>
            <a:t>ptáci do teplejších krajů na jih</a:t>
          </a:r>
          <a:r>
            <a:rPr lang="cs-CZ" sz="1400" kern="1200" baseline="0" dirty="0"/>
            <a:t>, aby tam přezimovali.</a:t>
          </a:r>
          <a:endParaRPr lang="cs-CZ" sz="1400" kern="1200" dirty="0"/>
        </a:p>
      </dsp:txBody>
      <dsp:txXfrm>
        <a:off x="2637927" y="6"/>
        <a:ext cx="1912962" cy="1275308"/>
      </dsp:txXfrm>
    </dsp:sp>
    <dsp:sp modelId="{55A49C78-EEA7-418B-BCAC-2D8B2EDFA1A5}">
      <dsp:nvSpPr>
        <dsp:cNvPr id="0" name=""/>
        <dsp:cNvSpPr/>
      </dsp:nvSpPr>
      <dsp:spPr>
        <a:xfrm>
          <a:off x="2025364" y="1456140"/>
          <a:ext cx="3188270" cy="1275308"/>
        </a:xfrm>
        <a:prstGeom prst="chevron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u="none" kern="1200" baseline="0" dirty="0"/>
            <a:t>Tělo ptáků:  </a:t>
          </a:r>
          <a:r>
            <a:rPr lang="cs-CZ" sz="1400" kern="1200" baseline="0" dirty="0"/>
            <a:t>nohy,krk,trup,nohy, křídla,zobák</a:t>
          </a:r>
          <a:r>
            <a:rPr lang="cs-CZ" sz="900" kern="1200" baseline="0" dirty="0"/>
            <a:t>.</a:t>
          </a:r>
        </a:p>
      </dsp:txBody>
      <dsp:txXfrm>
        <a:off x="2663018" y="1456140"/>
        <a:ext cx="1912962" cy="1275308"/>
      </dsp:txXfrm>
    </dsp:sp>
    <dsp:sp modelId="{45220911-C964-4165-95FA-238A7691C6E5}">
      <dsp:nvSpPr>
        <dsp:cNvPr id="0" name=""/>
        <dsp:cNvSpPr/>
      </dsp:nvSpPr>
      <dsp:spPr>
        <a:xfrm>
          <a:off x="2025364" y="2909992"/>
          <a:ext cx="3188270" cy="1275308"/>
        </a:xfrm>
        <a:prstGeom prst="chevron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baseline="0" dirty="0"/>
            <a:t>U nás by neměli dostatek potravy (hmyz zalézá na podzim do úkrytů).</a:t>
          </a:r>
          <a:endParaRPr lang="cs-CZ" sz="1400" kern="1200" dirty="0"/>
        </a:p>
      </dsp:txBody>
      <dsp:txXfrm>
        <a:off x="2663018" y="2909992"/>
        <a:ext cx="1912962" cy="1275308"/>
      </dsp:txXfrm>
    </dsp:sp>
    <dsp:sp modelId="{74DAF80D-6638-43AE-9A26-EDFBDDBB360C}">
      <dsp:nvSpPr>
        <dsp:cNvPr id="0" name=""/>
        <dsp:cNvSpPr/>
      </dsp:nvSpPr>
      <dsp:spPr>
        <a:xfrm>
          <a:off x="2025364" y="4363843"/>
          <a:ext cx="3188270" cy="1275308"/>
        </a:xfrm>
        <a:prstGeom prst="chevron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baseline="0" dirty="0"/>
            <a:t>Mezi stěhovavé ptáky patří : </a:t>
          </a:r>
          <a:r>
            <a:rPr lang="cs-CZ" sz="1400" kern="1200" baseline="0" dirty="0"/>
            <a:t>vlaštovky, jiřičky, kukačky, husy divoké a čápi. </a:t>
          </a:r>
        </a:p>
      </dsp:txBody>
      <dsp:txXfrm>
        <a:off x="2663018" y="4363843"/>
        <a:ext cx="1912962" cy="1275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7172-3F62-40F2-9FA2-30E79EBC5B43}" type="datetimeFigureOut">
              <a:rPr lang="cs-CZ" smtClean="0"/>
              <a:pPr/>
              <a:t>6. 11. 2020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C764-CF4A-44D7-9DC8-76ABAD7288F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5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43B11F-F4FB-44AE-B82C-8CCBD3FB870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C7B-2756-4173-A1A8-19CD0325BEA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ED95755-F4C8-48C3-8EE9-CA3E76C1ADD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357-EC5E-49FC-9535-C7BA0E179D8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ABAD02-B903-4F2B-8528-22240A2FD0B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0FFC-2A90-44AC-822D-11141307F9F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BF02-6A0F-4FE0-A8C6-9294E59FEC7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22EE-976D-4ACC-A2FA-81804354F3F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77B3CC-2103-4602-8A48-F78818CE582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6CF9-D06D-4EFC-930E-045FDFF36AE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DED9-9478-4EB6-8A99-47E1FB5238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327A23-395E-430F-A5F9-42AF88075EA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6. 11. 2020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87154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Příroda na podzim, podzimní rybník, stěhovaví ptáci</a:t>
            </a:r>
          </a:p>
        </p:txBody>
      </p:sp>
      <p:pic>
        <p:nvPicPr>
          <p:cNvPr id="1026" name="Picture 2" descr="strom, Příroda, louka, list, podzim, rybník, olistění, odraz, podzim, park, barvitý, sezóna, zálesí, říjen, podzimní listí, ekosystém, padat listí, pádu stromů, podzimu pozadí, podzim listí pozadí, podzim pozadí, dřevina, Mírné broadleaf a smíšené le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43182"/>
            <a:ext cx="6072230" cy="404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r>
              <a:rPr lang="cs-CZ" dirty="0"/>
              <a:t>Srnec je </a:t>
            </a:r>
            <a:r>
              <a:rPr lang="cs-CZ" b="1" dirty="0"/>
              <a:t>nejčastější lesní zvíře.</a:t>
            </a:r>
          </a:p>
          <a:p>
            <a:r>
              <a:rPr lang="cs-CZ" b="1" dirty="0"/>
              <a:t>Živí se </a:t>
            </a:r>
            <a:r>
              <a:rPr lang="cs-CZ" dirty="0"/>
              <a:t>stejně jako jeleni.</a:t>
            </a:r>
          </a:p>
          <a:p>
            <a:r>
              <a:rPr lang="cs-CZ" b="1" dirty="0"/>
              <a:t>Žijí v menších lesích.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14678" y="214290"/>
            <a:ext cx="199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Srnec</a:t>
            </a:r>
          </a:p>
        </p:txBody>
      </p:sp>
      <p:pic>
        <p:nvPicPr>
          <p:cNvPr id="28674" name="Picture 2" descr="Jak si srnci namlouvají srnky? | iReceptář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14554"/>
            <a:ext cx="3429024" cy="2489566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3000364" y="2857496"/>
            <a:ext cx="2214578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Samec – SRNEC</a:t>
            </a:r>
          </a:p>
        </p:txBody>
      </p:sp>
      <p:pic>
        <p:nvPicPr>
          <p:cNvPr id="28676" name="Picture 4" descr="srna a srnče.jpg :: P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000504"/>
            <a:ext cx="3857652" cy="2571768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142844" y="5286388"/>
            <a:ext cx="1857388" cy="78581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Mládě - SRNČE</a:t>
            </a:r>
          </a:p>
        </p:txBody>
      </p:sp>
      <p:sp>
        <p:nvSpPr>
          <p:cNvPr id="10" name="Šipka doleva 9"/>
          <p:cNvSpPr/>
          <p:nvPr/>
        </p:nvSpPr>
        <p:spPr>
          <a:xfrm>
            <a:off x="6072198" y="5214950"/>
            <a:ext cx="2071702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Samice - SRNA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Podzimní rybník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3200" u="sng" dirty="0">
                <a:solidFill>
                  <a:srgbClr val="FF0000"/>
                </a:solidFill>
              </a:rPr>
              <a:t>VÝZNAM RYBNÍKŮ</a:t>
            </a:r>
            <a:r>
              <a:rPr lang="cs-CZ" sz="3200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CHOVÁME V NICH RYBY.</a:t>
            </a:r>
          </a:p>
          <a:p>
            <a:r>
              <a:rPr lang="cs-CZ" dirty="0"/>
              <a:t>ZVLHČUJÍ PŮDU A OVZDUŠÍ.</a:t>
            </a:r>
          </a:p>
          <a:p>
            <a:r>
              <a:rPr lang="cs-CZ" dirty="0"/>
              <a:t>ZADRŽUJÍ VODU.</a:t>
            </a:r>
          </a:p>
          <a:p>
            <a:r>
              <a:rPr lang="cs-CZ" dirty="0"/>
              <a:t>JSOU MÍSTEM ODPOČINKU.</a:t>
            </a:r>
          </a:p>
          <a:p>
            <a:r>
              <a:rPr lang="cs-CZ" dirty="0"/>
              <a:t>OKOLÍ RYBNÍKŮ JE ÚKRYTEM ŽIVOČICHŮ A HNÍZDIŠTĚM PTÁKŮ.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2000" b="1" dirty="0"/>
              <a:t>Učebnice str.18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anah\Desktop\kachna_s_kacerem_rybnik_V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227993" cy="2143140"/>
          </a:xfrm>
          <a:prstGeom prst="rect">
            <a:avLst/>
          </a:prstGeom>
          <a:noFill/>
        </p:spPr>
      </p:pic>
      <p:sp>
        <p:nvSpPr>
          <p:cNvPr id="9" name="Šipka doleva 8"/>
          <p:cNvSpPr/>
          <p:nvPr/>
        </p:nvSpPr>
        <p:spPr>
          <a:xfrm>
            <a:off x="3643306" y="1857364"/>
            <a:ext cx="264320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Kachna s kačerem</a:t>
            </a:r>
          </a:p>
        </p:txBody>
      </p:sp>
      <p:pic>
        <p:nvPicPr>
          <p:cNvPr id="29700" name="Picture 4" descr="C:\Users\hanah\Desktop\otter-19142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320246" cy="2214578"/>
          </a:xfrm>
          <a:prstGeom prst="rect">
            <a:avLst/>
          </a:prstGeom>
          <a:noFill/>
        </p:spPr>
      </p:pic>
      <p:sp>
        <p:nvSpPr>
          <p:cNvPr id="12" name="Šipka doprava 11"/>
          <p:cNvSpPr/>
          <p:nvPr/>
        </p:nvSpPr>
        <p:spPr>
          <a:xfrm>
            <a:off x="2571736" y="3500438"/>
            <a:ext cx="2000264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Vydra</a:t>
            </a:r>
          </a:p>
        </p:txBody>
      </p:sp>
      <p:pic>
        <p:nvPicPr>
          <p:cNvPr id="29701" name="Picture 5" descr="C:\Users\hanah\Desktop\snake-26356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367094" cy="2311007"/>
          </a:xfrm>
          <a:prstGeom prst="rect">
            <a:avLst/>
          </a:prstGeom>
          <a:noFill/>
        </p:spPr>
      </p:pic>
      <p:sp>
        <p:nvSpPr>
          <p:cNvPr id="14" name="Šipka doleva 13"/>
          <p:cNvSpPr/>
          <p:nvPr/>
        </p:nvSpPr>
        <p:spPr>
          <a:xfrm>
            <a:off x="3929058" y="5572140"/>
            <a:ext cx="2428892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Užovka obojková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571604" y="0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 můžeme vidět u rybníka?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ekníny – Zahradnictví F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928958" cy="2196719"/>
          </a:xfrm>
          <a:prstGeom prst="rect">
            <a:avLst/>
          </a:prstGeom>
          <a:noFill/>
        </p:spPr>
      </p:pic>
      <p:sp>
        <p:nvSpPr>
          <p:cNvPr id="6" name="Šipka doleva 5"/>
          <p:cNvSpPr/>
          <p:nvPr/>
        </p:nvSpPr>
        <p:spPr>
          <a:xfrm>
            <a:off x="3286116" y="642918"/>
            <a:ext cx="2143140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Leknín</a:t>
            </a:r>
          </a:p>
        </p:txBody>
      </p:sp>
      <p:pic>
        <p:nvPicPr>
          <p:cNvPr id="30723" name="Picture 3" descr="C:\Users\hanah\Desktop\DSC_0024_orobinec_19-10_V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3440788" cy="2286016"/>
          </a:xfrm>
          <a:prstGeom prst="rect">
            <a:avLst/>
          </a:prstGeom>
          <a:noFill/>
        </p:spPr>
      </p:pic>
      <p:sp>
        <p:nvSpPr>
          <p:cNvPr id="8" name="Šipka doprava 7"/>
          <p:cNvSpPr/>
          <p:nvPr/>
        </p:nvSpPr>
        <p:spPr>
          <a:xfrm>
            <a:off x="2857488" y="2571744"/>
            <a:ext cx="235745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Orobinec</a:t>
            </a:r>
          </a:p>
        </p:txBody>
      </p:sp>
      <p:pic>
        <p:nvPicPr>
          <p:cNvPr id="30725" name="Picture 5" descr="Vrba babylonská 'TORTUOSA', 40-60 cm, kont. 3 l | E-shop | LUMIGREEN.cz -  Váš oblíbený internetový obchod s rostlina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857628"/>
            <a:ext cx="2857520" cy="2857521"/>
          </a:xfrm>
          <a:prstGeom prst="rect">
            <a:avLst/>
          </a:prstGeom>
          <a:noFill/>
        </p:spPr>
      </p:pic>
      <p:sp>
        <p:nvSpPr>
          <p:cNvPr id="10" name="Šipka doprava 9"/>
          <p:cNvSpPr/>
          <p:nvPr/>
        </p:nvSpPr>
        <p:spPr>
          <a:xfrm>
            <a:off x="142844" y="3857628"/>
            <a:ext cx="142876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Vrba</a:t>
            </a:r>
          </a:p>
        </p:txBody>
      </p:sp>
      <p:pic>
        <p:nvPicPr>
          <p:cNvPr id="30726" name="Picture 6" descr="C:\Users\hanah\Desktop\rakos_obecny_2_1000x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214818"/>
            <a:ext cx="3430921" cy="2456581"/>
          </a:xfrm>
          <a:prstGeom prst="rect">
            <a:avLst/>
          </a:prstGeom>
          <a:noFill/>
        </p:spPr>
      </p:pic>
      <p:sp>
        <p:nvSpPr>
          <p:cNvPr id="12" name="Šipka doleva 11"/>
          <p:cNvSpPr/>
          <p:nvPr/>
        </p:nvSpPr>
        <p:spPr>
          <a:xfrm>
            <a:off x="7500958" y="5786454"/>
            <a:ext cx="1500198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Rákos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RYBY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4846320"/>
          </a:xfrm>
        </p:spPr>
        <p:txBody>
          <a:bodyPr/>
          <a:lstStyle/>
          <a:p>
            <a:r>
              <a:rPr lang="cs-CZ" dirty="0"/>
              <a:t>Ryby našich potoků,řek,rybníků- </a:t>
            </a:r>
            <a:r>
              <a:rPr lang="cs-CZ" b="1" dirty="0"/>
              <a:t>SLADKOVODNÍ RYBY.</a:t>
            </a:r>
          </a:p>
          <a:p>
            <a:r>
              <a:rPr lang="cs-CZ" dirty="0"/>
              <a:t>Chovají se </a:t>
            </a:r>
            <a:r>
              <a:rPr lang="cs-CZ" b="1" dirty="0"/>
              <a:t>pro maso.</a:t>
            </a:r>
          </a:p>
          <a:p>
            <a:r>
              <a:rPr lang="cs-CZ" dirty="0"/>
              <a:t>Na podzim jsou </a:t>
            </a:r>
            <a:r>
              <a:rPr lang="cs-CZ" b="1" dirty="0"/>
              <a:t>výlovy rybníků.</a:t>
            </a:r>
          </a:p>
          <a:p>
            <a:r>
              <a:rPr lang="cs-CZ" dirty="0"/>
              <a:t>Ryby se pohybují pomocí </a:t>
            </a:r>
            <a:r>
              <a:rPr lang="cs-CZ" b="1" dirty="0"/>
              <a:t>ploutví.</a:t>
            </a:r>
          </a:p>
        </p:txBody>
      </p:sp>
      <p:pic>
        <p:nvPicPr>
          <p:cNvPr id="32770" name="Picture 2" descr="C:\Users\hanah\Desktop\rry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8858280" cy="302831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14282" y="6488668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b="1" dirty="0"/>
              <a:t>Učebnice str.19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42900"/>
            <a:ext cx="7239000" cy="1143000"/>
          </a:xfrm>
        </p:spPr>
        <p:txBody>
          <a:bodyPr/>
          <a:lstStyle/>
          <a:p>
            <a:r>
              <a:rPr lang="cs-CZ" dirty="0"/>
              <a:t>   </a:t>
            </a:r>
            <a:r>
              <a:rPr lang="cs-CZ" sz="4800" dirty="0"/>
              <a:t>Stěhovaví ptáci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7239000" cy="564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hanah\Desktop\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429132"/>
            <a:ext cx="1857388" cy="2223508"/>
          </a:xfrm>
          <a:prstGeom prst="rect">
            <a:avLst/>
          </a:prstGeom>
          <a:noFill/>
        </p:spPr>
      </p:pic>
      <p:pic>
        <p:nvPicPr>
          <p:cNvPr id="6147" name="Picture 3" descr="C:\Users\hanah\Desktop\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357694"/>
            <a:ext cx="1562100" cy="1838325"/>
          </a:xfrm>
          <a:prstGeom prst="rect">
            <a:avLst/>
          </a:prstGeom>
          <a:noFill/>
        </p:spPr>
      </p:pic>
      <p:pic>
        <p:nvPicPr>
          <p:cNvPr id="6148" name="Picture 4" descr="C:\Users\hanah\Desktop\c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1571612"/>
            <a:ext cx="1666875" cy="2857500"/>
          </a:xfrm>
          <a:prstGeom prst="rect">
            <a:avLst/>
          </a:prstGeom>
          <a:noFill/>
        </p:spPr>
      </p:pic>
      <p:pic>
        <p:nvPicPr>
          <p:cNvPr id="6149" name="Picture 5" descr="C:\Users\hanah\Desktop\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2643182"/>
            <a:ext cx="1562100" cy="2057400"/>
          </a:xfrm>
          <a:prstGeom prst="rect">
            <a:avLst/>
          </a:prstGeom>
          <a:noFill/>
        </p:spPr>
      </p:pic>
      <p:pic>
        <p:nvPicPr>
          <p:cNvPr id="6150" name="Picture 6" descr="C:\Users\hanah\Desktop\v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2198" y="285728"/>
            <a:ext cx="1771650" cy="2171700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285720" y="6457890"/>
            <a:ext cx="2055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Učebnice str.19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 prezentaci dozvíme?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děje v přírodě na podzim.</a:t>
            </a:r>
          </a:p>
          <a:p>
            <a:r>
              <a:rPr lang="cs-CZ" dirty="0"/>
              <a:t>Jaká zvířata můžete vidět v podzimním lese.</a:t>
            </a:r>
          </a:p>
          <a:p>
            <a:r>
              <a:rPr lang="cs-CZ" dirty="0"/>
              <a:t>Jak vypadá podzimní rybník?</a:t>
            </a:r>
          </a:p>
          <a:p>
            <a:r>
              <a:rPr lang="cs-CZ" dirty="0"/>
              <a:t>Kteří ptáci odlétají do teplých krajin.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Ondra\Local Settings\Temporary Internet Files\Content.IE5\W0DRLASM\MP900407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9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239000" cy="1143000"/>
          </a:xfrm>
        </p:spPr>
        <p:txBody>
          <a:bodyPr>
            <a:normAutofit/>
          </a:bodyPr>
          <a:lstStyle/>
          <a:p>
            <a:r>
              <a:rPr lang="cs-CZ" sz="5400" dirty="0"/>
              <a:t>Příroda na podzim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/>
              <a:t>PODZIMNÍ LES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Ondra\Local Settings\Temporary Internet Files\Content.IE5\3DQM1X5J\MP90039962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284984"/>
            <a:ext cx="1475656" cy="1475479"/>
          </a:xfrm>
          <a:prstGeom prst="rect">
            <a:avLst/>
          </a:prstGeom>
          <a:noFill/>
        </p:spPr>
      </p:pic>
      <p:pic>
        <p:nvPicPr>
          <p:cNvPr id="1027" name="Picture 3" descr="C:\Documents and Settings\Ondra\Local Settings\Temporary Internet Files\Content.IE5\E3XFQM78\MP9004012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628800"/>
            <a:ext cx="1403648" cy="1539429"/>
          </a:xfrm>
          <a:prstGeom prst="rect">
            <a:avLst/>
          </a:prstGeom>
          <a:noFill/>
        </p:spPr>
      </p:pic>
      <p:pic>
        <p:nvPicPr>
          <p:cNvPr id="1028" name="Picture 4" descr="C:\Documents and Settings\Ondra\Local Settings\Temporary Internet Files\Content.IE5\E3XFQM78\MP90040672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4941168"/>
            <a:ext cx="1527216" cy="1556792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642910" y="6457890"/>
            <a:ext cx="2451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Učebnice str.14-15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hanah\Desktop\podzimní 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8372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7472386" cy="1180134"/>
          </a:xfrm>
        </p:spPr>
        <p:txBody>
          <a:bodyPr>
            <a:noAutofit/>
          </a:bodyPr>
          <a:lstStyle/>
          <a:p>
            <a:pPr algn="ctr"/>
            <a:r>
              <a:rPr lang="cs-CZ" sz="5000" dirty="0"/>
              <a:t>SAVCI V PODZIMNÍM LESE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Savcům se rodí většinou živá mláďata.</a:t>
            </a:r>
          </a:p>
          <a:p>
            <a:r>
              <a:rPr lang="cs-CZ" dirty="0"/>
              <a:t>Po narození je krmí jejich maminka mlékem.</a:t>
            </a:r>
          </a:p>
          <a:p>
            <a:r>
              <a:rPr lang="cs-CZ" b="1" dirty="0"/>
              <a:t>Mléko sají,</a:t>
            </a:r>
            <a:r>
              <a:rPr lang="cs-CZ" dirty="0"/>
              <a:t>proto</a:t>
            </a:r>
            <a:r>
              <a:rPr lang="cs-CZ" b="1" dirty="0"/>
              <a:t> </a:t>
            </a:r>
            <a:r>
              <a:rPr lang="cs-CZ" dirty="0"/>
              <a:t>je nazýváme </a:t>
            </a:r>
            <a:r>
              <a:rPr lang="cs-CZ" b="1" dirty="0"/>
              <a:t>savci</a:t>
            </a:r>
            <a:r>
              <a:rPr lang="cs-CZ" dirty="0"/>
              <a:t>.</a:t>
            </a:r>
          </a:p>
          <a:p>
            <a:r>
              <a:rPr lang="cs-CZ" dirty="0"/>
              <a:t>Dýchají plícemi.</a:t>
            </a:r>
          </a:p>
          <a:p>
            <a:r>
              <a:rPr lang="cs-CZ" dirty="0"/>
              <a:t>Tělo savců je většinou pokryto </a:t>
            </a:r>
            <a:r>
              <a:rPr lang="cs-CZ" b="1" dirty="0"/>
              <a:t>srstí.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>
              <a:buNone/>
            </a:pPr>
            <a:endParaRPr lang="cs-CZ" b="1" dirty="0"/>
          </a:p>
          <a:p>
            <a:endParaRPr lang="cs-CZ" b="1" dirty="0"/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cs-CZ" sz="2000" b="1" dirty="0"/>
              <a:t>Učebnice str.16-17</a:t>
            </a:r>
          </a:p>
        </p:txBody>
      </p:sp>
      <p:pic>
        <p:nvPicPr>
          <p:cNvPr id="24580" name="Picture 4" descr="C:\Users\hanah\Desktop\SAS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7501037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r>
              <a:rPr lang="cs-CZ" dirty="0"/>
              <a:t>Prase divoké žije v </a:t>
            </a:r>
            <a:r>
              <a:rPr lang="cs-CZ" b="1" dirty="0"/>
              <a:t>rodinných skupinách.</a:t>
            </a:r>
          </a:p>
          <a:p>
            <a:r>
              <a:rPr lang="cs-CZ" b="1" dirty="0"/>
              <a:t>Živí se:</a:t>
            </a:r>
            <a:r>
              <a:rPr lang="cs-CZ" dirty="0"/>
              <a:t>kořínky,červy,žaludy,kaštany a slimáky.</a:t>
            </a:r>
          </a:p>
          <a:p>
            <a:pPr>
              <a:buNone/>
            </a:pP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>
            <a:off x="285720" y="3000372"/>
            <a:ext cx="2214578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Samec – KANEC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142844" y="5286388"/>
            <a:ext cx="2571768" cy="85725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Mláďata - SELATA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928794" y="142852"/>
            <a:ext cx="4491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Prase divoké</a:t>
            </a:r>
            <a:endParaRPr lang="cs-CZ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602" name="AutoShape 2" descr="Ženu napadl v lese kanec, pár kilometrů za Prahou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04" name="AutoShape 4" descr="Ženu napadl v lese kanec, pár kilometrů za Prahou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5608" name="Picture 8" descr="Kanec stock fotografie, royalty free Kanec obrázky | Depositphotos 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2821101" cy="2567203"/>
          </a:xfrm>
          <a:prstGeom prst="rect">
            <a:avLst/>
          </a:prstGeom>
          <a:noFill/>
        </p:spPr>
      </p:pic>
      <p:pic>
        <p:nvPicPr>
          <p:cNvPr id="25609" name="Picture 9" descr="C:\Users\hanah\Desktop\jjj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714884"/>
            <a:ext cx="3466650" cy="2000264"/>
          </a:xfrm>
          <a:prstGeom prst="rect">
            <a:avLst/>
          </a:prstGeom>
          <a:noFill/>
        </p:spPr>
      </p:pic>
      <p:sp>
        <p:nvSpPr>
          <p:cNvPr id="19" name="Šipka doleva 18"/>
          <p:cNvSpPr/>
          <p:nvPr/>
        </p:nvSpPr>
        <p:spPr>
          <a:xfrm>
            <a:off x="6215074" y="5286388"/>
            <a:ext cx="2428892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Samice - PRASNICE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500174"/>
            <a:ext cx="7339042" cy="4955562"/>
          </a:xfrm>
        </p:spPr>
        <p:txBody>
          <a:bodyPr/>
          <a:lstStyle/>
          <a:p>
            <a:r>
              <a:rPr lang="cs-CZ" dirty="0"/>
              <a:t>Veverka má </a:t>
            </a:r>
            <a:r>
              <a:rPr lang="cs-CZ" b="1" dirty="0"/>
              <a:t>rezavý/hnědý                                             nebo černý kožíšek.</a:t>
            </a:r>
          </a:p>
          <a:p>
            <a:r>
              <a:rPr lang="cs-CZ" b="1" dirty="0"/>
              <a:t>Světlé bříško.</a:t>
            </a:r>
          </a:p>
          <a:p>
            <a:r>
              <a:rPr lang="cs-CZ" b="1" dirty="0"/>
              <a:t>Huňatý ocas</a:t>
            </a:r>
            <a:r>
              <a:rPr lang="cs-CZ" dirty="0"/>
              <a:t>(udržuje</a:t>
            </a:r>
            <a:r>
              <a:rPr lang="cs-CZ" b="1" dirty="0"/>
              <a:t> </a:t>
            </a:r>
            <a:r>
              <a:rPr lang="cs-CZ" dirty="0"/>
              <a:t>s ním                                   rovnováhu při skákání).</a:t>
            </a:r>
          </a:p>
          <a:p>
            <a:r>
              <a:rPr lang="cs-CZ" b="1" dirty="0"/>
              <a:t>Živí se </a:t>
            </a:r>
            <a:r>
              <a:rPr lang="cs-CZ" dirty="0"/>
              <a:t>semeny šišek,                                              oříšky a pupeny.</a:t>
            </a:r>
          </a:p>
          <a:p>
            <a:pPr>
              <a:buNone/>
            </a:pPr>
            <a:r>
              <a:rPr lang="cs-CZ" dirty="0"/>
              <a:t>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71802" y="428604"/>
            <a:ext cx="2761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Veverka</a:t>
            </a:r>
          </a:p>
        </p:txBody>
      </p:sp>
      <p:pic>
        <p:nvPicPr>
          <p:cNvPr id="26626" name="Picture 2" descr="Veverka obecná – Wikipe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1"/>
            <a:ext cx="367517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/>
          <a:lstStyle/>
          <a:p>
            <a:r>
              <a:rPr lang="cs-CZ" b="1" dirty="0"/>
              <a:t>Největším obyvatelem </a:t>
            </a:r>
            <a:r>
              <a:rPr lang="cs-CZ" dirty="0"/>
              <a:t>našich lesů.</a:t>
            </a:r>
          </a:p>
          <a:p>
            <a:r>
              <a:rPr lang="cs-CZ" b="1" dirty="0"/>
              <a:t>Živí se:</a:t>
            </a:r>
            <a:r>
              <a:rPr lang="cs-CZ" dirty="0"/>
              <a:t>trávou,pupeny stromů,lesními plody,</a:t>
            </a:r>
          </a:p>
          <a:p>
            <a:pPr>
              <a:buNone/>
            </a:pPr>
            <a:r>
              <a:rPr lang="cs-CZ" dirty="0"/>
              <a:t>   žaludy.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071802" y="285728"/>
            <a:ext cx="1960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Jelen</a:t>
            </a:r>
            <a:endParaRPr lang="cs-CZ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0" name="Picture 2" descr="Jelen vstal z mrtvých a zabil lovce, který ho postřelil | EVROP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285992"/>
            <a:ext cx="3267097" cy="200026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3286116" y="2571744"/>
            <a:ext cx="2214578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Samec – JELEN</a:t>
            </a:r>
          </a:p>
        </p:txBody>
      </p:sp>
      <p:pic>
        <p:nvPicPr>
          <p:cNvPr id="27653" name="Picture 5" descr="C:\Users\hanah\Desktop\l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857628"/>
            <a:ext cx="4033780" cy="2708753"/>
          </a:xfrm>
          <a:prstGeom prst="rect">
            <a:avLst/>
          </a:prstGeom>
          <a:noFill/>
        </p:spPr>
      </p:pic>
      <p:sp>
        <p:nvSpPr>
          <p:cNvPr id="10" name="Šipka doleva 9"/>
          <p:cNvSpPr/>
          <p:nvPr/>
        </p:nvSpPr>
        <p:spPr>
          <a:xfrm>
            <a:off x="6286512" y="5072074"/>
            <a:ext cx="2428892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Mládě - KOLOUCH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14282" y="5072074"/>
            <a:ext cx="1928826" cy="85725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Samice - LAŇ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425</Words>
  <Application>Microsoft Office PowerPoint</Application>
  <PresentationFormat>Předvádění na obrazovce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Trebuchet MS</vt:lpstr>
      <vt:lpstr>Wingdings</vt:lpstr>
      <vt:lpstr>Wingdings 2</vt:lpstr>
      <vt:lpstr>Bohatý</vt:lpstr>
      <vt:lpstr>  </vt:lpstr>
      <vt:lpstr>Co se v prezentaci dozvíme?</vt:lpstr>
      <vt:lpstr>Příroda na podzim</vt:lpstr>
      <vt:lpstr>PODZIMNÍ LES</vt:lpstr>
      <vt:lpstr>Prezentace aplikace PowerPoint</vt:lpstr>
      <vt:lpstr>SAVCI V PODZIMNÍM LESE</vt:lpstr>
      <vt:lpstr>Prezentace aplikace PowerPoint</vt:lpstr>
      <vt:lpstr>Prezentace aplikace PowerPoint</vt:lpstr>
      <vt:lpstr>Prezentace aplikace PowerPoint</vt:lpstr>
      <vt:lpstr>Prezentace aplikace PowerPoint</vt:lpstr>
      <vt:lpstr>Podzimní rybník </vt:lpstr>
      <vt:lpstr>Prezentace aplikace PowerPoint</vt:lpstr>
      <vt:lpstr>Prezentace aplikace PowerPoint</vt:lpstr>
      <vt:lpstr>RYBY</vt:lpstr>
      <vt:lpstr>   Stěhovaví ptáci</vt:lpstr>
    </vt:vector>
  </TitlesOfParts>
  <Company>Speciální základní škola Česká Kamenice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PROTIDROGOVÁ PREVENCE  Historie a současnost drogové situace  v České republice</dc:title>
  <dc:creator>franzova</dc:creator>
  <cp:lastModifiedBy>Nikola Matoušková</cp:lastModifiedBy>
  <cp:revision>144</cp:revision>
  <dcterms:created xsi:type="dcterms:W3CDTF">2012-06-27T08:54:30Z</dcterms:created>
  <dcterms:modified xsi:type="dcterms:W3CDTF">2020-11-06T16:29:04Z</dcterms:modified>
</cp:coreProperties>
</file>